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1311" r:id="rId4"/>
    <p:sldId id="267" r:id="rId5"/>
    <p:sldId id="266" r:id="rId6"/>
    <p:sldId id="1312" r:id="rId7"/>
    <p:sldId id="1313" r:id="rId8"/>
    <p:sldId id="1314" r:id="rId9"/>
    <p:sldId id="131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0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5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35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:a16="http://schemas.microsoft.com/office/drawing/2014/main" xmlns="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:a16="http://schemas.microsoft.com/office/drawing/2014/main" xmlns="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:a16="http://schemas.microsoft.com/office/drawing/2014/main" xmlns="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:a16="http://schemas.microsoft.com/office/drawing/2014/main" xmlns="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:a16="http://schemas.microsoft.com/office/drawing/2014/main" xmlns="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:a16="http://schemas.microsoft.com/office/drawing/2014/main" xmlns="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:a16="http://schemas.microsoft.com/office/drawing/2014/main" xmlns="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:a16="http://schemas.microsoft.com/office/drawing/2014/main" xmlns="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xmlns="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:a16="http://schemas.microsoft.com/office/drawing/2014/main" xmlns="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:a16="http://schemas.microsoft.com/office/drawing/2014/main" xmlns="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:a16="http://schemas.microsoft.com/office/drawing/2014/main" xmlns="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:a16="http://schemas.microsoft.com/office/drawing/2014/main" xmlns="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:a16="http://schemas.microsoft.com/office/drawing/2014/main" xmlns="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:a16="http://schemas.microsoft.com/office/drawing/2014/main" xmlns="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lugi.mosreg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b.mosreg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2054959" y="2768190"/>
            <a:ext cx="5897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rPr>
              <a:t>ПРЕДОСТАВЛЕНИЕ СУБСИДИЙ</a:t>
            </a:r>
          </a:p>
          <a:p>
            <a:r>
              <a:rPr lang="ru-RU" sz="2800" b="1" dirty="0" smtClean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rPr>
              <a:t>СУБЪЕКТАМ МСП  в 2019 году</a:t>
            </a:r>
            <a:endParaRPr lang="ru-RU" sz="28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НОВОЕ В МЕРАХ ПОДДЕРЖКИ В </a:t>
            </a:r>
            <a:r>
              <a:rPr lang="ru-RU" sz="2000" dirty="0"/>
              <a:t>2019 году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DF94B093-8F7F-481E-B568-5B8DC39ACFA7}"/>
              </a:ext>
            </a:extLst>
          </p:cNvPr>
          <p:cNvSpPr/>
          <p:nvPr/>
        </p:nvSpPr>
        <p:spPr>
          <a:xfrm>
            <a:off x="3495688" y="7467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ОХВАТА ПОЛУЧАТЕЛЕЙ ПОДДЕРЖКИ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:a16="http://schemas.microsoft.com/office/drawing/2014/main" xmlns="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57420"/>
              </p:ext>
            </p:extLst>
          </p:nvPr>
        </p:nvGraphicFramePr>
        <p:xfrm>
          <a:off x="215597" y="1100437"/>
          <a:ext cx="11879072" cy="5721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/>
                <a:gridCol w="3533129"/>
                <a:gridCol w="5440143"/>
              </a:tblGrid>
              <a:tr h="32208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2019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08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 МОДЕРНИЗАЦИЯ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3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 млн руб. (</a:t>
                      </a:r>
                      <a:r>
                        <a:rPr lang="ru-RU" sz="1600" b="1" kern="1200" dirty="0" smtClean="0">
                          <a:solidFill>
                            <a:srgbClr val="D98325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100)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055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обрабатывающие производства, с/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обработка и утилизация отходов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96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затрат / 10 млн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10 млн руб.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96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год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087">
                <a:tc gridSpan="3">
                  <a:txBody>
                    <a:bodyPr/>
                    <a:lstStyle/>
                    <a:p>
                      <a:pPr marL="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3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 (</a:t>
                      </a:r>
                      <a:r>
                        <a:rPr lang="ru-RU" sz="1600" b="1" dirty="0" smtClean="0">
                          <a:solidFill>
                            <a:srgbClr val="D98325"/>
                          </a:solidFill>
                        </a:rPr>
                        <a:t>+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331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обрабатывающие производства, с/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обработка и утилизация отходов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малые гостиницы от 16 до 50 номеров </a:t>
                      </a:r>
                    </a:p>
                    <a:p>
                      <a:pPr algn="l"/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рестораны, кафе </a:t>
                      </a:r>
                    </a:p>
                    <a:p>
                      <a:pPr algn="l"/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16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802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70 % аванса / 3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млн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70 % аванса </a:t>
                      </a:r>
                      <a:r>
                        <a:rPr lang="ru-RU" sz="1600" b="1" dirty="0" smtClean="0"/>
                        <a:t>/ 5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3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периодичность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раз в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12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29E7FF-6903-4DC7-8DDF-5088AA13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a typeface="Tinos" panose="02020603050405020304" pitchFamily="18" charset="0"/>
              </a:rPr>
              <a:t>ОСНОВНЫЕ КРИТЕРИИ </a:t>
            </a:r>
            <a:r>
              <a:rPr lang="ru-RU" sz="2000" dirty="0" smtClean="0">
                <a:ea typeface="Tinos" panose="02020603050405020304" pitchFamily="18" charset="0"/>
              </a:rPr>
              <a:t>ОТБОРА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4342" y="963794"/>
            <a:ext cx="109392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sz="2000" b="1" kern="0" dirty="0">
              <a:solidFill>
                <a:srgbClr val="623B2A"/>
              </a:solidFill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1.Субъект МСП (наличие в реестре)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Регистрация и осуществление деятельности на территории МО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Соответствие приоритетным видам деятельности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Размер среднемесячной з/п - не менее минимальной з/п </a:t>
            </a: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(установленной соглашением о минимальной заработной плате в Московской области)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Отсутствие задолженности по налогам</a:t>
            </a: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Коэффициент увеличение выручки к размеру субсидии - не менее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= (прогноз выручки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выручка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2019)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∑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</a:p>
          <a:p>
            <a:pPr lvl="0" algn="ctr">
              <a:defRPr/>
            </a:pP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Рост производительности труда за два года, следующих за годом получения субсидии, составляет не менее 5 % ежегодно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8C53281-4DDE-4A43-84D7-C94F6AE7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580566"/>
            <a:ext cx="8695035" cy="720000"/>
          </a:xfrm>
        </p:spPr>
        <p:txBody>
          <a:bodyPr>
            <a:normAutofit/>
          </a:bodyPr>
          <a:lstStyle/>
          <a:p>
            <a:r>
              <a:rPr lang="ru-RU" dirty="0">
                <a:ea typeface="Tinos" panose="02020603050405020304" pitchFamily="18" charset="0"/>
              </a:rPr>
              <a:t>АЛГОРИТМ ОТБОРА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54874"/>
              </p:ext>
            </p:extLst>
          </p:nvPr>
        </p:nvGraphicFramePr>
        <p:xfrm>
          <a:off x="285227" y="1157680"/>
          <a:ext cx="11749776" cy="499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41"/>
                <a:gridCol w="4094349"/>
                <a:gridCol w="1939609"/>
                <a:gridCol w="5083977"/>
              </a:tblGrid>
              <a:tr h="42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ДЕЙСТВИЕ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(ежеквартально)</a:t>
                      </a:r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25.04 - 24.05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01.07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01.10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 (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http://uslugi.mosreg.ru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83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Запланированные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проекта (ГКУ ЦПП/ Мой бизнес + МИИ)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83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Фактические затраты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01.12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затрат (ГКУ ЦПП/ Мой бизнес + МИИ)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4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о предоставлении субсидии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24.06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Ранжирование заявок в зависимости от величины коэффициента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12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Выездные обследования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постоянной основе по мере подтверждения затрат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Рабочие группы в муниципальных образованиях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(ГКУ ЦПП/ Мой бизнес, зам. глав  ОМСУ,  представители общественных  организаций и  объединений предпринимателей)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постоянной основе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соглашения (МИИ МО)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не достижения заявленного коэффициента – возврат субсидии!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5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605733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РАНЖИРОВАНИЕ ЗАЯВОК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79163"/>
              </p:ext>
            </p:extLst>
          </p:nvPr>
        </p:nvGraphicFramePr>
        <p:xfrm>
          <a:off x="366505" y="1240269"/>
          <a:ext cx="11268064" cy="3126420"/>
        </p:xfrm>
        <a:graphic>
          <a:graphicData uri="http://schemas.openxmlformats.org/drawingml/2006/table">
            <a:tbl>
              <a:tblPr firstRow="1" bandRow="1"/>
              <a:tblGrid>
                <a:gridCol w="1073123"/>
                <a:gridCol w="10194941"/>
              </a:tblGrid>
              <a:tr h="1455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вида деятельности Заявителя: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I) раздел A. Сельское, лесное хозяйство, охота, рыболовство и рыбоводство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II) раздел C. Обрабатывающие производства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III) раздел Е. (код 38.2) Организация сбора и утилизации отходов </a:t>
                      </a:r>
                    </a:p>
                    <a:p>
                      <a:pPr marL="4445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IV) раздел I. Деятельность гостиниц и ресторанов 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7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Экспортно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ориентированные заявители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6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Заявители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имеющие наибольший коэффициент увеличения выручки от реализации товаров, работ, услуг к размеру субсидии (К)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9">
            <a:extLst>
              <a:ext uri="{FF2B5EF4-FFF2-40B4-BE49-F238E27FC236}">
                <a16:creationId xmlns:a16="http://schemas.microsoft.com/office/drawing/2014/main" xmlns="" id="{7EC013FA-5667-4BD7-8D54-D7454DDC5488}"/>
              </a:ext>
            </a:extLst>
          </p:cNvPr>
          <p:cNvSpPr txBox="1">
            <a:spLocks/>
          </p:cNvSpPr>
          <p:nvPr/>
        </p:nvSpPr>
        <p:spPr>
          <a:xfrm>
            <a:off x="3496966" y="4330671"/>
            <a:ext cx="6582700" cy="4261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>
                <a:ea typeface="Tinos" panose="02020603050405020304" pitchFamily="18" charset="0"/>
              </a:rPr>
              <a:t>ОБЯЗАТЕЛЬСТВА ПОЛУЧАТЕЛЯ ПОДДЕРЖКИ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70063"/>
              </p:ext>
            </p:extLst>
          </p:nvPr>
        </p:nvGraphicFramePr>
        <p:xfrm>
          <a:off x="359417" y="4922679"/>
          <a:ext cx="11268064" cy="1137879"/>
        </p:xfrm>
        <a:graphic>
          <a:graphicData uri="http://schemas.openxmlformats.org/drawingml/2006/table">
            <a:tbl>
              <a:tblPr firstRow="1" bandRow="1"/>
              <a:tblGrid>
                <a:gridCol w="1073123"/>
                <a:gridCol w="10194941"/>
              </a:tblGrid>
              <a:tr h="6275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Коэффициент выручки от реализации товаров, работ, услуг к размеру субсидии (К) не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менее 5, начиная с года следующего за годом предоставления субсидии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7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производительности труда на 5% ежегодно</a:t>
                      </a: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39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934" y="408258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314934" y="698180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 ЗАВИСИМОСТИ ОТ МЕРОПРИЯТИЯ 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93624"/>
              </p:ext>
            </p:extLst>
          </p:nvPr>
        </p:nvGraphicFramePr>
        <p:xfrm>
          <a:off x="510380" y="1501832"/>
          <a:ext cx="10972781" cy="482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22"/>
                <a:gridCol w="10143459"/>
              </a:tblGrid>
              <a:tr h="560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Заявление на предоставление финансовой поддержки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электронном виде на сайте РПГУ)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93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заявителе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электронном виде на сайте РПГУ)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удостоверяющий личность Заявителя</a:t>
                      </a:r>
                      <a:endParaRPr lang="ru-RU" sz="18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удостоверяющий полномочия представителя Заявителя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 случае обращения представителя)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Учредительные документы</a:t>
                      </a:r>
                      <a:endParaRPr lang="ru-RU" sz="18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из реестра акционеров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акционерных обществ)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6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подтверждающий</a:t>
                      </a:r>
                      <a:r>
                        <a:rPr lang="ru-RU" sz="18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назначение (избрание) на должность руководителя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юридических лиц)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о назначении на должность главного бухгалтера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6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007" y="329286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378730" y="715877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97745"/>
              </p:ext>
            </p:extLst>
          </p:nvPr>
        </p:nvGraphicFramePr>
        <p:xfrm>
          <a:off x="414669" y="1166484"/>
          <a:ext cx="11653285" cy="5454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62"/>
                <a:gridCol w="5314822"/>
                <a:gridCol w="5639901"/>
              </a:tblGrid>
              <a:tr h="399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на приобретение в собственность оборудования, включая затраты на монтаж оборудования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содержащий обоснование цены договора – не менее 3 коммерческих предложений от поставщиков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наличии затрат, фактическое осуществление которых подтверждено не в полном объеме)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Платежный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документ, подтверждающий осуществление расходов на приобретение оборудования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(платежное поручение / заявление на перевод валюты)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банка, подтверждающая оплату по Договору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Счет на оплату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в платежном поручении 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графе «Назначение платежа» нет ссылки на договор)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 приема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передачи оборудования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00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Товарно-транспортная накладная,  счет-фактура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оборудования, приобретенного на территории РФ)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Декларация на товары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(для оборудования, приобретенного за пределами РФ)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Бухгалтерские документы о постановке оборудования на баланс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(акт приема-передачи по форме ОС-1 / иной документ предусмотренный учетной политикой)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ПТС (ПСМ)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приобретении транспортных средств)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lang="ru-R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3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Фотографии каждого объекта основных средств</a:t>
                      </a:r>
                      <a:endParaRPr lang="ru-RU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48585" y="6360831"/>
            <a:ext cx="10823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2C2A29"/>
              </a:buClr>
              <a:buSzPct val="100000"/>
              <a:defRPr/>
            </a:pPr>
            <a:r>
              <a:rPr lang="ru-RU" sz="1600" dirty="0">
                <a:solidFill>
                  <a:schemeClr val="accent6"/>
                </a:solidFill>
                <a:cs typeface="Arial" panose="020B0604020202020204" pitchFamily="34" charset="0"/>
              </a:rPr>
              <a:t>* </a:t>
            </a:r>
            <a:r>
              <a:rPr lang="ru-RU" sz="1600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ru-RU" sz="1000" b="1" i="1" dirty="0" smtClean="0">
                <a:cs typeface="Arial" panose="020B0604020202020204" pitchFamily="34" charset="0"/>
              </a:rPr>
              <a:t>-  данные </a:t>
            </a:r>
            <a:r>
              <a:rPr lang="ru-RU" sz="1000" b="1" i="1" dirty="0">
                <a:cs typeface="Arial" panose="020B0604020202020204" pitchFamily="34" charset="0"/>
              </a:rPr>
              <a:t>документы могут быть представлены до 1 </a:t>
            </a:r>
            <a:r>
              <a:rPr lang="ru-RU" sz="1000" b="1" i="1" dirty="0" smtClean="0">
                <a:cs typeface="Arial" panose="020B0604020202020204" pitchFamily="34" charset="0"/>
              </a:rPr>
              <a:t>декабря, при </a:t>
            </a:r>
            <a:r>
              <a:rPr lang="ru-RU" sz="1000" b="1" i="1" dirty="0">
                <a:cs typeface="Arial" panose="020B0604020202020204" pitchFamily="34" charset="0"/>
              </a:rPr>
              <a:t>наличии затрат, фактическое осуществление </a:t>
            </a:r>
            <a:r>
              <a:rPr lang="ru-RU" sz="1000" b="1" i="1" dirty="0" smtClean="0">
                <a:cs typeface="Arial" panose="020B0604020202020204" pitchFamily="34" charset="0"/>
              </a:rPr>
              <a:t>которых  </a:t>
            </a:r>
            <a:r>
              <a:rPr lang="ru-RU" sz="1000" b="1" i="1" dirty="0">
                <a:cs typeface="Arial" panose="020B0604020202020204" pitchFamily="34" charset="0"/>
              </a:rPr>
              <a:t>подтверждено не полном </a:t>
            </a:r>
            <a:r>
              <a:rPr lang="ru-RU" sz="1000" b="1" i="1" dirty="0" smtClean="0">
                <a:cs typeface="Arial" panose="020B0604020202020204" pitchFamily="34" charset="0"/>
              </a:rPr>
              <a:t>объеме </a:t>
            </a:r>
            <a:endParaRPr lang="ru-RU" sz="1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="" xmlns:a16="http://schemas.microsoft.com/office/drawing/2014/main" id="{7EC013FA-5667-4BD7-8D54-D7454DDC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965" y="416375"/>
            <a:ext cx="8695035" cy="426113"/>
          </a:xfrm>
        </p:spPr>
        <p:txBody>
          <a:bodyPr>
            <a:normAutofit/>
          </a:bodyPr>
          <a:lstStyle/>
          <a:p>
            <a:r>
              <a:rPr lang="ru-RU" dirty="0" smtClean="0">
                <a:ea typeface="Tinos" panose="02020603050405020304" pitchFamily="18" charset="0"/>
              </a:rPr>
              <a:t>ПЕРЕЧЕНЬ ДОКУМЕНТОВ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330C86B-0E84-4A20-9D88-A08F71724D51}"/>
              </a:ext>
            </a:extLst>
          </p:cNvPr>
          <p:cNvSpPr/>
          <p:nvPr/>
        </p:nvSpPr>
        <p:spPr>
          <a:xfrm>
            <a:off x="3495688" y="708813"/>
            <a:ext cx="77229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1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</a:t>
            </a:r>
            <a:endParaRPr lang="ru-RU" sz="1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03901"/>
              </p:ext>
            </p:extLst>
          </p:nvPr>
        </p:nvGraphicFramePr>
        <p:xfrm>
          <a:off x="499749" y="1380685"/>
          <a:ext cx="10972781" cy="432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85"/>
                <a:gridCol w="9873296"/>
              </a:tblGrid>
              <a:tr h="4162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Договор лизинга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Платежный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документ, подтверждающий осуществление затрат на уплату первого взноса (аванса) по договору лизинга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банка, подтверждающая оплату первого взноса (аванса)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Счет на оплату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(если в платежном поручении в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графе «Назначение платежа» нет ссылки на договор)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8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 приема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передачи оборудования 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Справка, подтверждающая уплату первого взноса (аванса) по договору лизинга и исполнение текущих обязательств по перечислению лизинговых платежей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ПТС (ПСМ)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(при приобретении транспортных средств)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ru-RU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ru-RU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Фотографии каждого объекта основных  средств</a:t>
                      </a:r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48585" y="6014206"/>
            <a:ext cx="10823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2C2A29"/>
              </a:buClr>
              <a:buSzPct val="100000"/>
              <a:defRPr/>
            </a:pPr>
            <a:r>
              <a:rPr lang="ru-RU" sz="1600" dirty="0">
                <a:solidFill>
                  <a:schemeClr val="accent6"/>
                </a:solidFill>
                <a:cs typeface="Arial" panose="020B0604020202020204" pitchFamily="34" charset="0"/>
              </a:rPr>
              <a:t>* </a:t>
            </a:r>
            <a:r>
              <a:rPr lang="ru-RU" sz="1600" dirty="0" smtClean="0">
                <a:solidFill>
                  <a:schemeClr val="accent6"/>
                </a:solidFill>
                <a:cs typeface="Arial" panose="020B0604020202020204" pitchFamily="34" charset="0"/>
              </a:rPr>
              <a:t> </a:t>
            </a:r>
            <a:r>
              <a:rPr lang="ru-RU" sz="1000" b="1" i="1" dirty="0" smtClean="0">
                <a:cs typeface="Arial" panose="020B0604020202020204" pitchFamily="34" charset="0"/>
              </a:rPr>
              <a:t>-  данные </a:t>
            </a:r>
            <a:r>
              <a:rPr lang="ru-RU" sz="1000" b="1" i="1" dirty="0">
                <a:cs typeface="Arial" panose="020B0604020202020204" pitchFamily="34" charset="0"/>
              </a:rPr>
              <a:t>документы могут быть представлены до 1 </a:t>
            </a:r>
            <a:r>
              <a:rPr lang="ru-RU" sz="1000" b="1" i="1" dirty="0" smtClean="0">
                <a:cs typeface="Arial" panose="020B0604020202020204" pitchFamily="34" charset="0"/>
              </a:rPr>
              <a:t>декабря, при </a:t>
            </a:r>
            <a:r>
              <a:rPr lang="ru-RU" sz="1000" b="1" i="1" dirty="0">
                <a:cs typeface="Arial" panose="020B0604020202020204" pitchFamily="34" charset="0"/>
              </a:rPr>
              <a:t>наличии затрат, фактическое осуществление </a:t>
            </a:r>
            <a:r>
              <a:rPr lang="ru-RU" sz="1000" b="1" i="1" dirty="0" smtClean="0">
                <a:cs typeface="Arial" panose="020B0604020202020204" pitchFamily="34" charset="0"/>
              </a:rPr>
              <a:t>которых  </a:t>
            </a:r>
            <a:r>
              <a:rPr lang="ru-RU" sz="1000" b="1" i="1" dirty="0">
                <a:cs typeface="Arial" panose="020B0604020202020204" pitchFamily="34" charset="0"/>
              </a:rPr>
              <a:t>подтверждено не полном </a:t>
            </a:r>
            <a:r>
              <a:rPr lang="ru-RU" sz="1000" b="1" i="1" dirty="0" smtClean="0">
                <a:cs typeface="Arial" panose="020B0604020202020204" pitchFamily="34" charset="0"/>
              </a:rPr>
              <a:t>объеме </a:t>
            </a:r>
            <a:endParaRPr lang="ru-RU" sz="1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314" y="643288"/>
            <a:ext cx="8695035" cy="720000"/>
          </a:xfrm>
        </p:spPr>
        <p:txBody>
          <a:bodyPr/>
          <a:lstStyle/>
          <a:p>
            <a:r>
              <a:rPr lang="ru-RU" dirty="0" smtClean="0"/>
              <a:t>Консультации по вопросам получения субсидий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640957" y="4306185"/>
            <a:ext cx="8750595" cy="158425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600" dirty="0" smtClean="0"/>
              <a:t>ВЕБИНАРЫ</a:t>
            </a:r>
            <a:r>
              <a:rPr lang="ru-RU" sz="4800" dirty="0" smtClean="0"/>
              <a:t> </a:t>
            </a:r>
          </a:p>
          <a:p>
            <a:pPr algn="ctr"/>
            <a:r>
              <a:rPr lang="en-US" sz="4800" dirty="0">
                <a:hlinkClick r:id="rId2"/>
              </a:rPr>
              <a:t>https://mb.mosreg.ru</a:t>
            </a:r>
            <a:r>
              <a:rPr lang="en-US" sz="4800" dirty="0" smtClean="0">
                <a:hlinkClick r:id="rId2"/>
              </a:rPr>
              <a:t>/</a:t>
            </a:r>
            <a:endParaRPr lang="ru-RU" sz="4800" dirty="0" smtClean="0"/>
          </a:p>
          <a:p>
            <a:pPr algn="ctr"/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40958" y="1426553"/>
            <a:ext cx="8750595" cy="20644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600" dirty="0"/>
              <a:t>Единый </a:t>
            </a:r>
            <a:r>
              <a:rPr lang="ru-RU" sz="3600" dirty="0" err="1"/>
              <a:t>колл</a:t>
            </a:r>
            <a:r>
              <a:rPr lang="ru-RU" sz="3600" dirty="0"/>
              <a:t>-центр</a:t>
            </a:r>
          </a:p>
          <a:p>
            <a:pPr algn="ctr"/>
            <a:r>
              <a:rPr lang="ru-RU" sz="3600" dirty="0"/>
              <a:t>для предпринимателей Московской области </a:t>
            </a:r>
            <a:endParaRPr lang="ru-RU" sz="3600" dirty="0" smtClean="0"/>
          </a:p>
          <a:p>
            <a:pPr algn="ctr"/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8 (495) 109-07-07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74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956</Words>
  <Application>Microsoft Office PowerPoint</Application>
  <PresentationFormat>Широкоэкранный</PresentationFormat>
  <Paragraphs>187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Tinos</vt:lpstr>
      <vt:lpstr>Тема Office</vt:lpstr>
      <vt:lpstr>Презентация PowerPoint</vt:lpstr>
      <vt:lpstr>НОВОЕ В МЕРАХ ПОДДЕРЖКИ В 2019 году </vt:lpstr>
      <vt:lpstr>ОСНОВНЫЕ КРИТЕРИИ ОТБОРА</vt:lpstr>
      <vt:lpstr>АЛГОРИТМ ОТБОРА</vt:lpstr>
      <vt:lpstr>РАНЖИРОВАНИЕ ЗАЯВОК</vt:lpstr>
      <vt:lpstr>ПЕРЕЧЕНЬ  ДОКУМЕНТОВ</vt:lpstr>
      <vt:lpstr>ПЕРЕЧЕНЬ ДОКУМЕНТОВ</vt:lpstr>
      <vt:lpstr>ПЕРЕЧЕНЬ ДОКУМЕНТОВ</vt:lpstr>
      <vt:lpstr>Консультации по вопросам получения субсидий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.</cp:lastModifiedBy>
  <cp:revision>250</cp:revision>
  <dcterms:created xsi:type="dcterms:W3CDTF">2019-03-16T14:28:34Z</dcterms:created>
  <dcterms:modified xsi:type="dcterms:W3CDTF">2019-04-12T11:58:01Z</dcterms:modified>
</cp:coreProperties>
</file>